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5143500" cx="9144000"/>
  <p:notesSz cx="6858000" cy="9144000"/>
  <p:embeddedFontLst>
    <p:embeddedFont>
      <p:font typeface="Roboto Slab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font" Target="fonts/RobotoSlab-bold.fntdata"/><Relationship Id="rId21" Type="http://schemas.openxmlformats.org/officeDocument/2006/relationships/slide" Target="slides/slide15.xml"/><Relationship Id="rId43" Type="http://schemas.openxmlformats.org/officeDocument/2006/relationships/font" Target="fonts/RobotoSlab-regular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4e91a3ec1d_1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4e91a3ec1d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26b765b1b3_0_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26b765b1b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6b765b1b3_0_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26b765b1b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2923863380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292386338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26b765b1b3_1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26b765b1b3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26b765b1b3_1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26b765b1b3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26b765b1b3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26b765b1b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26c69797a5_1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26c69797a5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3905b8dbf3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3905b8dbf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3905b8dbf3_0_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3905b8dbf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3905b8dbf3_0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3905b8dbf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4bcdacc218_0_2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4bcdacc218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4bd271d6b8_1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4bd271d6b8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4bd271d6b8_1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4bd271d6b8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4bd271d6b8_1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4bd271d6b8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295702fab5_0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295702fab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26c69797a5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26c69797a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3776fa6382_0_16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3776fa6382_0_1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4e9d4adf03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4e9d4adf0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4bcdacc218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4bcdacc21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4bcdacc218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4bcdacc21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4bcdacc218_0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4bcdacc21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0a2373c880_1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0a2373c880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3776fa6382_0_31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3776fa6382_0_3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3776fa6382_0_16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3776fa6382_0_1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4e9d4adf03_0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4e9d4adf0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4bcdacc218_0_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4bcdacc21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2923863380_1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2923863380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4e9d4adf03_0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4e9d4adf0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26b765b1b3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26b765b1b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26b765b1b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26b765b1b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26b765b1b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26b765b1b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26b765b1b3_0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26b765b1b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4bd271d6b8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4bd271d6b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26d5ab522d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26d5ab522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26d5ab522d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26d5ab522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1pPr>
            <a:lvl2pPr lvl="1" rtl="0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2pPr>
            <a:lvl3pPr lvl="2" rtl="0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3pPr>
            <a:lvl4pPr lvl="3" rtl="0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4pPr>
            <a:lvl5pPr lvl="4" rtl="0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5pPr>
            <a:lvl6pPr lvl="5" rtl="0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6pPr>
            <a:lvl7pPr lvl="6" rtl="0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7pPr>
            <a:lvl8pPr lvl="7" rtl="0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8pPr>
            <a:lvl9pPr lvl="8" rtl="0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9pPr>
          </a:lstStyle>
          <a:p/>
        </p:txBody>
      </p:sp>
      <p:sp>
        <p:nvSpPr>
          <p:cNvPr id="56" name="Google Shape;56;p14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9pPr>
          </a:lstStyle>
          <a:p/>
        </p:txBody>
      </p:sp>
      <p:sp>
        <p:nvSpPr>
          <p:cNvPr id="73" name="Google Shape;73;p15"/>
          <p:cNvSpPr txBox="1"/>
          <p:nvPr>
            <p:ph idx="1" type="subTitle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 rotWithShape="1">
          <a:blip r:embed="rId2">
            <a:alphaModFix/>
          </a:blip>
          <a:srcRect b="0" l="19" r="19" t="0"/>
          <a:stretch/>
        </p:blipFill>
        <p:spPr>
          <a:xfrm flipH="1" rot="10800000">
            <a:off x="5952" y="0"/>
            <a:ext cx="9140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1215300" y="1723650"/>
            <a:ext cx="67134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i="1" sz="3600"/>
            </a:lvl1pPr>
            <a:lvl2pPr indent="-457200" lvl="1" marL="914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i="1" sz="3600"/>
            </a:lvl2pPr>
            <a:lvl3pPr indent="-457200" lvl="2" marL="1371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i="1" sz="3600"/>
            </a:lvl3pPr>
            <a:lvl4pPr indent="-457200" lvl="3" marL="1828800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i="1" sz="3600"/>
            </a:lvl4pPr>
            <a:lvl5pPr indent="-457200" lvl="4" marL="2286000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i="1" sz="3600"/>
            </a:lvl5pPr>
            <a:lvl6pPr indent="-457200" lvl="5" marL="2743200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i="1" sz="3600"/>
            </a:lvl6pPr>
            <a:lvl7pPr indent="-457200" lvl="6" marL="3200400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i="1" sz="3600"/>
            </a:lvl7pPr>
            <a:lvl8pPr indent="-457200" lvl="7" marL="3657600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i="1" sz="3600"/>
            </a:lvl8pPr>
            <a:lvl9pPr indent="-457200" lvl="8" marL="4114800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i="1" sz="3600"/>
            </a:lvl9pPr>
          </a:lstStyle>
          <a:p/>
        </p:txBody>
      </p:sp>
      <p:grpSp>
        <p:nvGrpSpPr>
          <p:cNvPr id="77" name="Google Shape;77;p16"/>
          <p:cNvGrpSpPr/>
          <p:nvPr/>
        </p:nvGrpSpPr>
        <p:grpSpPr>
          <a:xfrm>
            <a:off x="3839646" y="782918"/>
            <a:ext cx="1464573" cy="842707"/>
            <a:chOff x="3593400" y="1729675"/>
            <a:chExt cx="1957200" cy="1123610"/>
          </a:xfrm>
        </p:grpSpPr>
        <p:sp>
          <p:nvSpPr>
            <p:cNvPr id="78" name="Google Shape;78;p16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6000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b="1" sz="60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9" name="Google Shape;79;p16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cap="flat" cmpd="sng" w="9525">
              <a:solidFill>
                <a:srgbClr val="CFD8D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6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cap="flat" cmpd="sng" w="19050">
              <a:solidFill>
                <a:srgbClr val="CFD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1" name="Google Shape;81;p16"/>
          <p:cNvCxnSpPr>
            <a:endCxn id="79" idx="1"/>
          </p:cNvCxnSpPr>
          <p:nvPr/>
        </p:nvCxnSpPr>
        <p:spPr>
          <a:xfrm>
            <a:off x="3750511" y="390297"/>
            <a:ext cx="532200" cy="5355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" name="Google Shape;82;p16"/>
          <p:cNvCxnSpPr/>
          <p:nvPr/>
        </p:nvCxnSpPr>
        <p:spPr>
          <a:xfrm rot="10800000">
            <a:off x="4362902" y="436125"/>
            <a:ext cx="209100" cy="369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16"/>
          <p:cNvCxnSpPr/>
          <p:nvPr/>
        </p:nvCxnSpPr>
        <p:spPr>
          <a:xfrm flipH="1" rot="10800000">
            <a:off x="4704510" y="351930"/>
            <a:ext cx="347100" cy="474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92" name="Google Shape;92;p18"/>
          <p:cNvSpPr txBox="1"/>
          <p:nvPr>
            <p:ph idx="2" type="body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2" type="body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98" name="Google Shape;98;p19"/>
          <p:cNvSpPr txBox="1"/>
          <p:nvPr>
            <p:ph idx="3" type="body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457200" y="4055343"/>
            <a:ext cx="82296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-92" y="4749844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3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2.gif"/><Relationship Id="rId4" Type="http://schemas.openxmlformats.org/officeDocument/2006/relationships/hyperlink" Target="http://reurl.cc/p6xeWe" TargetMode="External"/><Relationship Id="rId5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11" Type="http://schemas.openxmlformats.org/officeDocument/2006/relationships/image" Target="../media/image27.png"/><Relationship Id="rId10" Type="http://schemas.openxmlformats.org/officeDocument/2006/relationships/image" Target="../media/image13.png"/><Relationship Id="rId9" Type="http://schemas.openxmlformats.org/officeDocument/2006/relationships/image" Target="../media/image24.png"/><Relationship Id="rId5" Type="http://schemas.openxmlformats.org/officeDocument/2006/relationships/image" Target="../media/image7.png"/><Relationship Id="rId6" Type="http://schemas.openxmlformats.org/officeDocument/2006/relationships/image" Target="../media/image14.png"/><Relationship Id="rId7" Type="http://schemas.openxmlformats.org/officeDocument/2006/relationships/image" Target="../media/image28.png"/><Relationship Id="rId8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hyperlink" Target="http://reurl.cc/p6xeWe" TargetMode="External"/><Relationship Id="rId5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drive.google.com/file/d/1mrE3BARlxdceltfV2vEaXchJ54gnApnW/view" TargetMode="External"/><Relationship Id="rId4" Type="http://schemas.openxmlformats.org/officeDocument/2006/relationships/image" Target="../media/image2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Relationship Id="rId4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0" y="0"/>
            <a:ext cx="91344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4"/>
          <p:cNvSpPr txBox="1"/>
          <p:nvPr/>
        </p:nvSpPr>
        <p:spPr>
          <a:xfrm>
            <a:off x="5307975" y="-5375"/>
            <a:ext cx="374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 u="sng">
                <a:solidFill>
                  <a:schemeClr val="hlink"/>
                </a:solidFill>
                <a:hlinkClick r:id="rId4"/>
              </a:rPr>
              <a:t>reurl.cc/p6xeWe</a:t>
            </a:r>
            <a:endParaRPr b="1" sz="3000"/>
          </a:p>
        </p:txBody>
      </p:sp>
      <p:pic>
        <p:nvPicPr>
          <p:cNvPr id="117" name="Google Shape;11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3725" y="3235875"/>
            <a:ext cx="4252975" cy="168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/>
          <p:nvPr>
            <p:ph type="ctrTitle"/>
          </p:nvPr>
        </p:nvSpPr>
        <p:spPr>
          <a:xfrm>
            <a:off x="1487900" y="1991850"/>
            <a:ext cx="6530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>
                <a:solidFill>
                  <a:schemeClr val="accent4"/>
                </a:solidFill>
              </a:rPr>
              <a:t>4</a:t>
            </a:r>
            <a:r>
              <a:rPr lang="zh-TW" sz="6000">
                <a:solidFill>
                  <a:schemeClr val="accent4"/>
                </a:solidFill>
              </a:rPr>
              <a:t>.</a:t>
            </a:r>
            <a:endParaRPr sz="60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/>
              <a:t>交付方式與工具</a:t>
            </a:r>
            <a:endParaRPr sz="5000"/>
          </a:p>
        </p:txBody>
      </p:sp>
      <p:sp>
        <p:nvSpPr>
          <p:cNvPr id="179" name="Google Shape;179;p33"/>
          <p:cNvSpPr txBox="1"/>
          <p:nvPr>
            <p:ph idx="4294967295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5" name="Google Shape;185;p34"/>
          <p:cNvSpPr txBox="1"/>
          <p:nvPr>
            <p:ph type="title"/>
          </p:nvPr>
        </p:nvSpPr>
        <p:spPr>
          <a:xfrm>
            <a:off x="832675" y="716275"/>
            <a:ext cx="5516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交付方式						</a:t>
            </a:r>
            <a:endParaRPr sz="4000"/>
          </a:p>
        </p:txBody>
      </p:sp>
      <p:sp>
        <p:nvSpPr>
          <p:cNvPr id="186" name="Google Shape;186;p34"/>
          <p:cNvSpPr txBox="1"/>
          <p:nvPr>
            <p:ph idx="2" type="body"/>
          </p:nvPr>
        </p:nvSpPr>
        <p:spPr>
          <a:xfrm>
            <a:off x="3497700" y="2377500"/>
            <a:ext cx="2148600" cy="7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/>
              <a:t>電腦版 Web</a:t>
            </a:r>
            <a:endParaRPr b="1" sz="3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2" name="Google Shape;192;p35"/>
          <p:cNvSpPr txBox="1"/>
          <p:nvPr>
            <p:ph type="title"/>
          </p:nvPr>
        </p:nvSpPr>
        <p:spPr>
          <a:xfrm>
            <a:off x="832675" y="716275"/>
            <a:ext cx="259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工具</a:t>
            </a:r>
            <a:endParaRPr sz="4000"/>
          </a:p>
        </p:txBody>
      </p:sp>
      <p:pic>
        <p:nvPicPr>
          <p:cNvPr id="193" name="Google Shape;193;p35"/>
          <p:cNvPicPr preferRelativeResize="0"/>
          <p:nvPr/>
        </p:nvPicPr>
        <p:blipFill rotWithShape="1">
          <a:blip r:embed="rId3">
            <a:alphaModFix/>
          </a:blip>
          <a:srcRect b="0" l="13381" r="15741" t="0"/>
          <a:stretch/>
        </p:blipFill>
        <p:spPr>
          <a:xfrm>
            <a:off x="736842" y="2422688"/>
            <a:ext cx="601783" cy="112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5"/>
          <p:cNvPicPr preferRelativeResize="0"/>
          <p:nvPr/>
        </p:nvPicPr>
        <p:blipFill rotWithShape="1">
          <a:blip r:embed="rId4">
            <a:alphaModFix/>
          </a:blip>
          <a:srcRect b="15622" l="12449" r="11545" t="13656"/>
          <a:stretch/>
        </p:blipFill>
        <p:spPr>
          <a:xfrm>
            <a:off x="6174938" y="1536313"/>
            <a:ext cx="1963175" cy="70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5"/>
          <p:cNvPicPr preferRelativeResize="0"/>
          <p:nvPr/>
        </p:nvPicPr>
        <p:blipFill rotWithShape="1">
          <a:blip r:embed="rId5">
            <a:alphaModFix/>
          </a:blip>
          <a:srcRect b="8213" l="26027" r="21875" t="11497"/>
          <a:stretch/>
        </p:blipFill>
        <p:spPr>
          <a:xfrm>
            <a:off x="7849187" y="3519687"/>
            <a:ext cx="995200" cy="115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57500" y="3560014"/>
            <a:ext cx="995212" cy="12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2250" y="3852750"/>
            <a:ext cx="809625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24300" y="2441750"/>
            <a:ext cx="1265500" cy="12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520313" y="3609861"/>
            <a:ext cx="891825" cy="103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99337" y="3589988"/>
            <a:ext cx="714375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5"/>
          <p:cNvPicPr preferRelativeResize="0"/>
          <p:nvPr/>
        </p:nvPicPr>
        <p:blipFill rotWithShape="1">
          <a:blip r:embed="rId5">
            <a:alphaModFix/>
          </a:blip>
          <a:srcRect b="8213" l="26027" r="21875" t="11497"/>
          <a:stretch/>
        </p:blipFill>
        <p:spPr>
          <a:xfrm>
            <a:off x="1519712" y="2409774"/>
            <a:ext cx="995200" cy="115024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5"/>
          <p:cNvSpPr txBox="1"/>
          <p:nvPr/>
        </p:nvSpPr>
        <p:spPr>
          <a:xfrm>
            <a:off x="1095675" y="1560125"/>
            <a:ext cx="995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latin typeface="Source Sans Pro"/>
                <a:ea typeface="Source Sans Pro"/>
                <a:cs typeface="Source Sans Pro"/>
                <a:sym typeface="Source Sans Pro"/>
              </a:rPr>
              <a:t>開發</a:t>
            </a:r>
            <a:endParaRPr b="1" sz="3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03" name="Google Shape;203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91820" y="3763173"/>
            <a:ext cx="891830" cy="10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5"/>
          <p:cNvSpPr txBox="1"/>
          <p:nvPr/>
        </p:nvSpPr>
        <p:spPr>
          <a:xfrm>
            <a:off x="3142788" y="1333525"/>
            <a:ext cx="1828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latin typeface="Source Sans Pro"/>
                <a:ea typeface="Source Sans Pro"/>
                <a:cs typeface="Source Sans Pro"/>
                <a:sym typeface="Source Sans Pro"/>
              </a:rPr>
              <a:t>語法檢查及格式化</a:t>
            </a:r>
            <a:endParaRPr b="1" sz="3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5" name="Google Shape;205;p35"/>
          <p:cNvSpPr txBox="1"/>
          <p:nvPr/>
        </p:nvSpPr>
        <p:spPr>
          <a:xfrm>
            <a:off x="5468694" y="2814725"/>
            <a:ext cx="995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latin typeface="Source Sans Pro"/>
                <a:ea typeface="Source Sans Pro"/>
                <a:cs typeface="Source Sans Pro"/>
                <a:sym typeface="Source Sans Pro"/>
              </a:rPr>
              <a:t>測試</a:t>
            </a:r>
            <a:endParaRPr b="1" sz="3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6" name="Google Shape;206;p35"/>
          <p:cNvSpPr txBox="1"/>
          <p:nvPr/>
        </p:nvSpPr>
        <p:spPr>
          <a:xfrm>
            <a:off x="6658944" y="2814725"/>
            <a:ext cx="995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latin typeface="Source Sans Pro"/>
                <a:ea typeface="Source Sans Pro"/>
                <a:cs typeface="Source Sans Pro"/>
                <a:sym typeface="Source Sans Pro"/>
              </a:rPr>
              <a:t>建置</a:t>
            </a:r>
            <a:endParaRPr b="1" sz="3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7" name="Google Shape;207;p35"/>
          <p:cNvSpPr txBox="1"/>
          <p:nvPr/>
        </p:nvSpPr>
        <p:spPr>
          <a:xfrm>
            <a:off x="7849207" y="2807413"/>
            <a:ext cx="995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latin typeface="Source Sans Pro"/>
                <a:ea typeface="Source Sans Pro"/>
                <a:cs typeface="Source Sans Pro"/>
                <a:sym typeface="Source Sans Pro"/>
              </a:rPr>
              <a:t>部署</a:t>
            </a:r>
            <a:endParaRPr b="1" sz="3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8" name="Google Shape;208;p35"/>
          <p:cNvSpPr txBox="1"/>
          <p:nvPr/>
        </p:nvSpPr>
        <p:spPr>
          <a:xfrm>
            <a:off x="6569887" y="913625"/>
            <a:ext cx="1173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latin typeface="Source Sans Pro"/>
                <a:ea typeface="Source Sans Pro"/>
                <a:cs typeface="Source Sans Pro"/>
                <a:sym typeface="Source Sans Pro"/>
              </a:rPr>
              <a:t>CI/CD</a:t>
            </a:r>
            <a:endParaRPr b="1" sz="3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9" name="Google Shape;209;p35"/>
          <p:cNvSpPr/>
          <p:nvPr/>
        </p:nvSpPr>
        <p:spPr>
          <a:xfrm rot="5400000">
            <a:off x="6909013" y="840940"/>
            <a:ext cx="495000" cy="3278100"/>
          </a:xfrm>
          <a:prstGeom prst="leftBrace">
            <a:avLst>
              <a:gd fmla="val 50000" name="adj1"/>
              <a:gd fmla="val 49013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/>
          <p:nvPr>
            <p:ph type="ctrTitle"/>
          </p:nvPr>
        </p:nvSpPr>
        <p:spPr>
          <a:xfrm>
            <a:off x="1487900" y="1991850"/>
            <a:ext cx="6530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>
                <a:solidFill>
                  <a:schemeClr val="accent4"/>
                </a:solidFill>
              </a:rPr>
              <a:t>5</a:t>
            </a:r>
            <a:r>
              <a:rPr lang="zh-TW" sz="6000">
                <a:solidFill>
                  <a:schemeClr val="accent4"/>
                </a:solidFill>
              </a:rPr>
              <a:t>.</a:t>
            </a:r>
            <a:endParaRPr sz="60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/>
              <a:t>亂流與解決方式</a:t>
            </a:r>
            <a:endParaRPr sz="5000"/>
          </a:p>
        </p:txBody>
      </p:sp>
      <p:sp>
        <p:nvSpPr>
          <p:cNvPr id="215" name="Google Shape;215;p36"/>
          <p:cNvSpPr txBox="1"/>
          <p:nvPr>
            <p:ph idx="4294967295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21" name="Google Shape;221;p37"/>
          <p:cNvSpPr txBox="1"/>
          <p:nvPr>
            <p:ph type="title"/>
          </p:nvPr>
        </p:nvSpPr>
        <p:spPr>
          <a:xfrm>
            <a:off x="832675" y="71627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亂流							 解決方式</a:t>
            </a:r>
            <a:endParaRPr sz="4000"/>
          </a:p>
        </p:txBody>
      </p:sp>
      <p:sp>
        <p:nvSpPr>
          <p:cNvPr id="222" name="Google Shape;222;p37"/>
          <p:cNvSpPr txBox="1"/>
          <p:nvPr>
            <p:ph idx="2" type="body"/>
          </p:nvPr>
        </p:nvSpPr>
        <p:spPr>
          <a:xfrm>
            <a:off x="690775" y="1725700"/>
            <a:ext cx="3401100" cy="26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/>
              <a:t>Unit Test 在專案初期未納入考量，導致後期分工失衡</a:t>
            </a:r>
            <a:endParaRPr b="1" sz="3000"/>
          </a:p>
        </p:txBody>
      </p:sp>
      <p:sp>
        <p:nvSpPr>
          <p:cNvPr id="223" name="Google Shape;223;p37"/>
          <p:cNvSpPr txBox="1"/>
          <p:nvPr>
            <p:ph idx="2" type="body"/>
          </p:nvPr>
        </p:nvSpPr>
        <p:spPr>
          <a:xfrm>
            <a:off x="5166600" y="1725700"/>
            <a:ext cx="3401100" cy="29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/>
              <a:t>平衡工作負載，讓前端先處理之前提交欠缺的 Unit Test，其餘工作分包給其它成員</a:t>
            </a:r>
            <a:endParaRPr b="1" sz="3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/>
          <p:nvPr>
            <p:ph type="ctrTitle"/>
          </p:nvPr>
        </p:nvSpPr>
        <p:spPr>
          <a:xfrm>
            <a:off x="1487900" y="1991850"/>
            <a:ext cx="6510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>
                <a:solidFill>
                  <a:schemeClr val="accent4"/>
                </a:solidFill>
              </a:rPr>
              <a:t>6</a:t>
            </a:r>
            <a:r>
              <a:rPr lang="zh-TW" sz="6000">
                <a:solidFill>
                  <a:schemeClr val="accent4"/>
                </a:solidFill>
              </a:rPr>
              <a:t>.</a:t>
            </a:r>
            <a:endParaRPr sz="60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/>
              <a:t>Demo</a:t>
            </a:r>
            <a:endParaRPr sz="5000"/>
          </a:p>
        </p:txBody>
      </p:sp>
      <p:sp>
        <p:nvSpPr>
          <p:cNvPr id="229" name="Google Shape;229;p38"/>
          <p:cNvSpPr txBox="1"/>
          <p:nvPr>
            <p:ph idx="4294967295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30" name="Google Shape;2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5600" y="88900"/>
            <a:ext cx="248285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8"/>
          <p:cNvSpPr txBox="1"/>
          <p:nvPr/>
        </p:nvSpPr>
        <p:spPr>
          <a:xfrm>
            <a:off x="5966850" y="3036175"/>
            <a:ext cx="3111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 u="sng">
                <a:solidFill>
                  <a:schemeClr val="hlink"/>
                </a:solidFill>
                <a:hlinkClick r:id="rId4"/>
              </a:rPr>
              <a:t>reurl.cc/p6xeWe</a:t>
            </a:r>
            <a:endParaRPr b="1" sz="3000"/>
          </a:p>
        </p:txBody>
      </p:sp>
      <p:pic>
        <p:nvPicPr>
          <p:cNvPr id="232" name="Google Shape;23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5900" y="165675"/>
            <a:ext cx="3892824" cy="154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38" name="Google Shape;238;p39"/>
          <p:cNvPicPr preferRelativeResize="0"/>
          <p:nvPr/>
        </p:nvPicPr>
        <p:blipFill rotWithShape="1">
          <a:blip r:embed="rId3">
            <a:alphaModFix/>
          </a:blip>
          <a:srcRect b="0" l="-470" r="469" t="2257"/>
          <a:stretch/>
        </p:blipFill>
        <p:spPr>
          <a:xfrm>
            <a:off x="519175" y="0"/>
            <a:ext cx="7968774" cy="5103526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9"/>
          <p:cNvSpPr txBox="1"/>
          <p:nvPr/>
        </p:nvSpPr>
        <p:spPr>
          <a:xfrm>
            <a:off x="4294425" y="-39025"/>
            <a:ext cx="2000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6000">
                <a:latin typeface="Source Sans Pro"/>
                <a:ea typeface="Source Sans Pro"/>
                <a:cs typeface="Source Sans Pro"/>
                <a:sym typeface="Source Sans Pro"/>
              </a:rPr>
              <a:t>探索</a:t>
            </a:r>
            <a:endParaRPr b="1" sz="6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63" y="208022"/>
            <a:ext cx="8800676" cy="472746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0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6" name="Google Shape;246;p40"/>
          <p:cNvSpPr txBox="1"/>
          <p:nvPr/>
        </p:nvSpPr>
        <p:spPr>
          <a:xfrm>
            <a:off x="6142275" y="0"/>
            <a:ext cx="2000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6000">
                <a:latin typeface="Source Sans Pro"/>
                <a:ea typeface="Source Sans Pro"/>
                <a:cs typeface="Source Sans Pro"/>
                <a:sym typeface="Source Sans Pro"/>
              </a:rPr>
              <a:t>大廳</a:t>
            </a:r>
            <a:endParaRPr b="1" sz="6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1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52" name="Google Shape;25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527" y="0"/>
            <a:ext cx="801854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1"/>
          <p:cNvSpPr txBox="1"/>
          <p:nvPr/>
        </p:nvSpPr>
        <p:spPr>
          <a:xfrm>
            <a:off x="5454825" y="1929300"/>
            <a:ext cx="2652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6000">
                <a:latin typeface="Source Sans Pro"/>
                <a:ea typeface="Source Sans Pro"/>
                <a:cs typeface="Source Sans Pro"/>
                <a:sym typeface="Source Sans Pro"/>
              </a:rPr>
              <a:t>聊天室</a:t>
            </a:r>
            <a:endParaRPr b="1" sz="6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2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59" name="Google Shape;259;p42"/>
          <p:cNvPicPr preferRelativeResize="0"/>
          <p:nvPr/>
        </p:nvPicPr>
        <p:blipFill rotWithShape="1">
          <a:blip r:embed="rId3">
            <a:alphaModFix/>
          </a:blip>
          <a:srcRect b="0" l="0" r="9362" t="0"/>
          <a:stretch/>
        </p:blipFill>
        <p:spPr>
          <a:xfrm>
            <a:off x="0" y="620850"/>
            <a:ext cx="9144001" cy="3876006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2"/>
          <p:cNvSpPr txBox="1"/>
          <p:nvPr/>
        </p:nvSpPr>
        <p:spPr>
          <a:xfrm>
            <a:off x="3203100" y="3961775"/>
            <a:ext cx="3396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6000">
                <a:latin typeface="Source Sans Pro"/>
                <a:ea typeface="Source Sans Pro"/>
                <a:cs typeface="Source Sans Pro"/>
                <a:sym typeface="Source Sans Pro"/>
              </a:rPr>
              <a:t>音樂記錄</a:t>
            </a:r>
            <a:endParaRPr b="1" sz="6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/>
          <p:nvPr>
            <p:ph type="ctrTitle"/>
          </p:nvPr>
        </p:nvSpPr>
        <p:spPr>
          <a:xfrm>
            <a:off x="598725" y="346025"/>
            <a:ext cx="8153400" cy="471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0">
                <a:solidFill>
                  <a:srgbClr val="674EA7"/>
                </a:solidFill>
                <a:latin typeface="Arial"/>
                <a:ea typeface="Arial"/>
                <a:cs typeface="Arial"/>
                <a:sym typeface="Arial"/>
              </a:rPr>
              <a:t>政大迷音</a:t>
            </a:r>
            <a:endParaRPr b="0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108703017 資科四 邱彥翔   108703045 資科四 洪丞桀</a:t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108703032 資科四 高銘陽   108703011 資科四 趙子翔</a:t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108703018 資科四 陳智詮   108703021 資科四 張誠宗</a:t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111753151 資碩工一 程至榮</a:t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 組</a:t>
            </a:r>
            <a:endParaRPr/>
          </a:p>
        </p:txBody>
      </p:sp>
      <p:pic>
        <p:nvPicPr>
          <p:cNvPr id="123" name="Google Shape;12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6675" y="0"/>
            <a:ext cx="2087325" cy="198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3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66" name="Google Shape;266;p43"/>
          <p:cNvPicPr preferRelativeResize="0"/>
          <p:nvPr/>
        </p:nvPicPr>
        <p:blipFill rotWithShape="1">
          <a:blip r:embed="rId3">
            <a:alphaModFix/>
          </a:blip>
          <a:srcRect b="18023" l="0" r="11933" t="1512"/>
          <a:stretch/>
        </p:blipFill>
        <p:spPr>
          <a:xfrm>
            <a:off x="0" y="618850"/>
            <a:ext cx="9144002" cy="393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3"/>
          <p:cNvSpPr txBox="1"/>
          <p:nvPr/>
        </p:nvSpPr>
        <p:spPr>
          <a:xfrm>
            <a:off x="3203100" y="3961775"/>
            <a:ext cx="3396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6000">
                <a:latin typeface="Source Sans Pro"/>
                <a:ea typeface="Source Sans Pro"/>
                <a:cs typeface="Source Sans Pro"/>
                <a:sym typeface="Source Sans Pro"/>
              </a:rPr>
              <a:t>音樂記錄</a:t>
            </a:r>
            <a:endParaRPr b="1" sz="6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44"/>
          <p:cNvPicPr preferRelativeResize="0"/>
          <p:nvPr/>
        </p:nvPicPr>
        <p:blipFill rotWithShape="1">
          <a:blip r:embed="rId3">
            <a:alphaModFix/>
          </a:blip>
          <a:srcRect b="0" l="0" r="0" t="1768"/>
          <a:stretch/>
        </p:blipFill>
        <p:spPr>
          <a:xfrm>
            <a:off x="0" y="572000"/>
            <a:ext cx="9144001" cy="417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4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74" name="Google Shape;274;p44"/>
          <p:cNvSpPr txBox="1"/>
          <p:nvPr/>
        </p:nvSpPr>
        <p:spPr>
          <a:xfrm>
            <a:off x="3203100" y="3961775"/>
            <a:ext cx="3396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6000">
                <a:latin typeface="Source Sans Pro"/>
                <a:ea typeface="Source Sans Pro"/>
                <a:cs typeface="Source Sans Pro"/>
                <a:sym typeface="Source Sans Pro"/>
              </a:rPr>
              <a:t>音樂記錄</a:t>
            </a:r>
            <a:endParaRPr b="1" sz="6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5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80" name="Google Shape;28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0775"/>
            <a:ext cx="9143999" cy="3961588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5"/>
          <p:cNvSpPr txBox="1"/>
          <p:nvPr/>
        </p:nvSpPr>
        <p:spPr>
          <a:xfrm>
            <a:off x="3203100" y="3961775"/>
            <a:ext cx="3396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6000">
                <a:latin typeface="Source Sans Pro"/>
                <a:ea typeface="Source Sans Pro"/>
                <a:cs typeface="Source Sans Pro"/>
                <a:sym typeface="Source Sans Pro"/>
              </a:rPr>
              <a:t>音樂記錄</a:t>
            </a:r>
            <a:endParaRPr b="1" sz="6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6"/>
          <p:cNvSpPr txBox="1"/>
          <p:nvPr>
            <p:ph idx="4294967295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87" name="Google Shape;287;p46"/>
          <p:cNvSpPr txBox="1"/>
          <p:nvPr>
            <p:ph idx="4294967295" type="title"/>
          </p:nvPr>
        </p:nvSpPr>
        <p:spPr>
          <a:xfrm>
            <a:off x="786075" y="820195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在 Spotify 聽整首歌(Premium)</a:t>
            </a:r>
            <a:endParaRPr sz="4000"/>
          </a:p>
        </p:txBody>
      </p:sp>
      <p:pic>
        <p:nvPicPr>
          <p:cNvPr id="288" name="Google Shape;288;p46" title="2023-06-06 09-53-13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4450" y="1735495"/>
            <a:ext cx="5894944" cy="3315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7"/>
          <p:cNvSpPr txBox="1"/>
          <p:nvPr>
            <p:ph type="ctrTitle"/>
          </p:nvPr>
        </p:nvSpPr>
        <p:spPr>
          <a:xfrm>
            <a:off x="1225725" y="1997525"/>
            <a:ext cx="6812100" cy="11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>
                <a:solidFill>
                  <a:schemeClr val="accent4"/>
                </a:solidFill>
              </a:rPr>
              <a:t>7</a:t>
            </a:r>
            <a:r>
              <a:rPr lang="zh-TW" sz="6000">
                <a:solidFill>
                  <a:schemeClr val="accent4"/>
                </a:solidFill>
              </a:rPr>
              <a:t>.</a:t>
            </a:r>
            <a:endParaRPr sz="60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/>
              <a:t>單元測試及原因</a:t>
            </a:r>
            <a:endParaRPr sz="5000"/>
          </a:p>
        </p:txBody>
      </p:sp>
      <p:sp>
        <p:nvSpPr>
          <p:cNvPr id="294" name="Google Shape;294;p47"/>
          <p:cNvSpPr txBox="1"/>
          <p:nvPr>
            <p:ph idx="4294967295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050" y="1475129"/>
            <a:ext cx="7537906" cy="2899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8"/>
          <p:cNvSpPr txBox="1"/>
          <p:nvPr>
            <p:ph type="title"/>
          </p:nvPr>
        </p:nvSpPr>
        <p:spPr>
          <a:xfrm>
            <a:off x="786150" y="610645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覆蓋率</a:t>
            </a:r>
            <a:endParaRPr sz="4000"/>
          </a:p>
        </p:txBody>
      </p:sp>
      <p:sp>
        <p:nvSpPr>
          <p:cNvPr id="301" name="Google Shape;301;p48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02" name="Google Shape;302;p48"/>
          <p:cNvSpPr/>
          <p:nvPr/>
        </p:nvSpPr>
        <p:spPr>
          <a:xfrm>
            <a:off x="4229225" y="3354200"/>
            <a:ext cx="4128600" cy="1020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9"/>
          <p:cNvSpPr txBox="1"/>
          <p:nvPr>
            <p:ph type="title"/>
          </p:nvPr>
        </p:nvSpPr>
        <p:spPr>
          <a:xfrm>
            <a:off x="786150" y="610645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單元測試</a:t>
            </a:r>
            <a:endParaRPr sz="4000"/>
          </a:p>
        </p:txBody>
      </p:sp>
      <p:sp>
        <p:nvSpPr>
          <p:cNvPr id="308" name="Google Shape;308;p49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09" name="Google Shape;309;p49"/>
          <p:cNvSpPr txBox="1"/>
          <p:nvPr>
            <p:ph idx="2" type="body"/>
          </p:nvPr>
        </p:nvSpPr>
        <p:spPr>
          <a:xfrm>
            <a:off x="1209600" y="1742750"/>
            <a:ext cx="7486800" cy="25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◎"/>
            </a:pPr>
            <a:r>
              <a:rPr lang="zh-TW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聊天室和公告的 firebase 功能調用</a:t>
            </a:r>
            <a:endParaRPr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◎"/>
            </a:pPr>
            <a:r>
              <a:rPr lang="zh-TW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musicQueue 的 firebase 功能調用</a:t>
            </a:r>
            <a:endParaRPr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◎"/>
            </a:pPr>
            <a:r>
              <a:rPr lang="zh-TW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搜尋功能</a:t>
            </a:r>
            <a:endParaRPr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◎"/>
            </a:pPr>
            <a:r>
              <a:rPr lang="zh-TW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登入頁面及跳轉</a:t>
            </a:r>
            <a:endParaRPr b="1" sz="3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0"/>
          <p:cNvSpPr txBox="1"/>
          <p:nvPr>
            <p:ph type="title"/>
          </p:nvPr>
        </p:nvSpPr>
        <p:spPr>
          <a:xfrm>
            <a:off x="832675" y="71627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Firebase </a:t>
            </a:r>
            <a:r>
              <a:rPr lang="zh-TW" sz="4000"/>
              <a:t>測試</a:t>
            </a:r>
            <a:endParaRPr sz="4000"/>
          </a:p>
        </p:txBody>
      </p:sp>
      <p:sp>
        <p:nvSpPr>
          <p:cNvPr id="315" name="Google Shape;315;p50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16" name="Google Shape;316;p50"/>
          <p:cNvSpPr txBox="1"/>
          <p:nvPr>
            <p:ph idx="2" type="body"/>
          </p:nvPr>
        </p:nvSpPr>
        <p:spPr>
          <a:xfrm>
            <a:off x="875125" y="1849625"/>
            <a:ext cx="7486800" cy="19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❖"/>
            </a:pPr>
            <a:r>
              <a:rPr b="1" lang="zh-TW" sz="3000"/>
              <a:t>確保在預期的地方正確的寫入和讀取 </a:t>
            </a:r>
            <a:endParaRPr b="1"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❖"/>
            </a:pPr>
            <a:r>
              <a:rPr b="1" lang="zh-TW" sz="3000"/>
              <a:t>確保後端服務整合的正常運作</a:t>
            </a:r>
            <a:endParaRPr b="1"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❖"/>
            </a:pPr>
            <a:r>
              <a:rPr b="1" lang="zh-TW" sz="3000"/>
              <a:t>確保同步處理的函式調用</a:t>
            </a:r>
            <a:endParaRPr b="1" sz="3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1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22" name="Google Shape;322;p51"/>
          <p:cNvSpPr txBox="1"/>
          <p:nvPr>
            <p:ph type="title"/>
          </p:nvPr>
        </p:nvSpPr>
        <p:spPr>
          <a:xfrm>
            <a:off x="832675" y="71627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搜尋功能測試</a:t>
            </a:r>
            <a:endParaRPr sz="4000"/>
          </a:p>
        </p:txBody>
      </p:sp>
      <p:sp>
        <p:nvSpPr>
          <p:cNvPr id="323" name="Google Shape;323;p51"/>
          <p:cNvSpPr txBox="1"/>
          <p:nvPr>
            <p:ph idx="2" type="body"/>
          </p:nvPr>
        </p:nvSpPr>
        <p:spPr>
          <a:xfrm>
            <a:off x="875125" y="1849625"/>
            <a:ext cx="7486800" cy="19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❖"/>
            </a:pPr>
            <a:r>
              <a:rPr b="1" lang="zh-TW" sz="3000"/>
              <a:t>確保搜尋按鍵響應搜尋請求</a:t>
            </a:r>
            <a:endParaRPr b="1"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❖"/>
            </a:pPr>
            <a:r>
              <a:rPr b="1" lang="zh-TW" sz="3000"/>
              <a:t>確保搜尋請求有呼叫到 Spotify 的 歌手/歌名/播放清單</a:t>
            </a:r>
            <a:endParaRPr b="1" sz="3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29" name="Google Shape;329;p52"/>
          <p:cNvSpPr txBox="1"/>
          <p:nvPr>
            <p:ph type="title"/>
          </p:nvPr>
        </p:nvSpPr>
        <p:spPr>
          <a:xfrm>
            <a:off x="832675" y="71627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登入功能測試</a:t>
            </a:r>
            <a:endParaRPr sz="4000"/>
          </a:p>
        </p:txBody>
      </p:sp>
      <p:sp>
        <p:nvSpPr>
          <p:cNvPr id="330" name="Google Shape;330;p52"/>
          <p:cNvSpPr txBox="1"/>
          <p:nvPr>
            <p:ph idx="2" type="body"/>
          </p:nvPr>
        </p:nvSpPr>
        <p:spPr>
          <a:xfrm>
            <a:off x="875125" y="1849625"/>
            <a:ext cx="7486800" cy="19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❖"/>
            </a:pPr>
            <a:r>
              <a:rPr b="1" lang="zh-TW" sz="3000"/>
              <a:t>確保登入功能頁面</a:t>
            </a:r>
            <a:endParaRPr b="1"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❖"/>
            </a:pPr>
            <a:r>
              <a:rPr b="1" lang="zh-TW" sz="3000"/>
              <a:t>確保登入按鈕的響應</a:t>
            </a:r>
            <a:endParaRPr b="1"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❖"/>
            </a:pPr>
            <a:r>
              <a:rPr b="1" lang="zh-TW" sz="3000"/>
              <a:t>確保登入頁面跳轉至主頁</a:t>
            </a:r>
            <a:endParaRPr b="1"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 txBox="1"/>
          <p:nvPr>
            <p:ph type="ctrTitle"/>
          </p:nvPr>
        </p:nvSpPr>
        <p:spPr>
          <a:xfrm>
            <a:off x="1487900" y="1991850"/>
            <a:ext cx="6314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>
                <a:solidFill>
                  <a:schemeClr val="accent4"/>
                </a:solidFill>
              </a:rPr>
              <a:t>1.</a:t>
            </a:r>
            <a:endParaRPr sz="60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/>
              <a:t>專案目的</a:t>
            </a:r>
            <a:endParaRPr sz="5000"/>
          </a:p>
        </p:txBody>
      </p:sp>
      <p:sp>
        <p:nvSpPr>
          <p:cNvPr id="129" name="Google Shape;129;p26"/>
          <p:cNvSpPr txBox="1"/>
          <p:nvPr>
            <p:ph idx="4294967295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3"/>
          <p:cNvSpPr txBox="1"/>
          <p:nvPr>
            <p:ph type="ctrTitle"/>
          </p:nvPr>
        </p:nvSpPr>
        <p:spPr>
          <a:xfrm>
            <a:off x="1197475" y="1235525"/>
            <a:ext cx="6918900" cy="28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>
                <a:solidFill>
                  <a:schemeClr val="accent4"/>
                </a:solidFill>
              </a:rPr>
              <a:t>8</a:t>
            </a:r>
            <a:r>
              <a:rPr lang="zh-TW" sz="6000">
                <a:solidFill>
                  <a:schemeClr val="accent4"/>
                </a:solidFill>
              </a:rPr>
              <a:t>.</a:t>
            </a:r>
            <a:endParaRPr sz="60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/>
              <a:t>流水線(Pipeline)</a:t>
            </a:r>
            <a:endParaRPr sz="5000"/>
          </a:p>
        </p:txBody>
      </p:sp>
      <p:sp>
        <p:nvSpPr>
          <p:cNvPr id="336" name="Google Shape;336;p53"/>
          <p:cNvSpPr txBox="1"/>
          <p:nvPr>
            <p:ph idx="4294967295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4"/>
          <p:cNvSpPr txBox="1"/>
          <p:nvPr>
            <p:ph idx="1" type="body"/>
          </p:nvPr>
        </p:nvSpPr>
        <p:spPr>
          <a:xfrm>
            <a:off x="1934100" y="1869150"/>
            <a:ext cx="5275800" cy="7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3400">
                <a:latin typeface="Roboto Slab"/>
                <a:ea typeface="Roboto Slab"/>
                <a:cs typeface="Roboto Slab"/>
                <a:sym typeface="Roboto Slab"/>
              </a:rPr>
              <a:t>使用 GitLab 的原生 CI/CD</a:t>
            </a:r>
            <a:endParaRPr sz="3400"/>
          </a:p>
        </p:txBody>
      </p:sp>
      <p:sp>
        <p:nvSpPr>
          <p:cNvPr id="342" name="Google Shape;342;p54"/>
          <p:cNvSpPr txBox="1"/>
          <p:nvPr>
            <p:ph idx="12" type="sldNum"/>
          </p:nvPr>
        </p:nvSpPr>
        <p:spPr>
          <a:xfrm>
            <a:off x="-75" y="4749850"/>
            <a:ext cx="8940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43" name="Google Shape;343;p54"/>
          <p:cNvSpPr txBox="1"/>
          <p:nvPr>
            <p:ph idx="4294967295" type="title"/>
          </p:nvPr>
        </p:nvSpPr>
        <p:spPr>
          <a:xfrm>
            <a:off x="786075" y="820195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方案</a:t>
            </a:r>
            <a:endParaRPr sz="4000"/>
          </a:p>
        </p:txBody>
      </p:sp>
      <p:pic>
        <p:nvPicPr>
          <p:cNvPr id="344" name="Google Shape;34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725" y="2724150"/>
            <a:ext cx="6278550" cy="187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5"/>
          <p:cNvSpPr txBox="1"/>
          <p:nvPr>
            <p:ph type="title"/>
          </p:nvPr>
        </p:nvSpPr>
        <p:spPr>
          <a:xfrm>
            <a:off x="786075" y="820195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流程 - 語法檢查</a:t>
            </a:r>
            <a:endParaRPr sz="4000"/>
          </a:p>
        </p:txBody>
      </p:sp>
      <p:pic>
        <p:nvPicPr>
          <p:cNvPr id="350" name="Google Shape;35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25" y="3932820"/>
            <a:ext cx="8839200" cy="312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2700" y="1804982"/>
            <a:ext cx="2838450" cy="15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6"/>
          <p:cNvSpPr txBox="1"/>
          <p:nvPr>
            <p:ph type="title"/>
          </p:nvPr>
        </p:nvSpPr>
        <p:spPr>
          <a:xfrm>
            <a:off x="786075" y="820195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流程 - 測試</a:t>
            </a:r>
            <a:endParaRPr sz="4000"/>
          </a:p>
        </p:txBody>
      </p:sp>
      <p:pic>
        <p:nvPicPr>
          <p:cNvPr id="357" name="Google Shape;35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25" y="4042545"/>
            <a:ext cx="8839199" cy="336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4050" y="1843082"/>
            <a:ext cx="4095750" cy="14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7"/>
          <p:cNvSpPr txBox="1"/>
          <p:nvPr>
            <p:ph type="title"/>
          </p:nvPr>
        </p:nvSpPr>
        <p:spPr>
          <a:xfrm>
            <a:off x="786075" y="820195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流程 - 建置</a:t>
            </a:r>
            <a:endParaRPr sz="4000"/>
          </a:p>
        </p:txBody>
      </p:sp>
      <p:pic>
        <p:nvPicPr>
          <p:cNvPr id="364" name="Google Shape;36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000" y="3976397"/>
            <a:ext cx="5798000" cy="56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1688" y="1675195"/>
            <a:ext cx="2740634" cy="2148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8"/>
          <p:cNvSpPr txBox="1"/>
          <p:nvPr>
            <p:ph type="title"/>
          </p:nvPr>
        </p:nvSpPr>
        <p:spPr>
          <a:xfrm>
            <a:off x="786075" y="820195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流程 - 部署</a:t>
            </a:r>
            <a:endParaRPr sz="4000"/>
          </a:p>
        </p:txBody>
      </p:sp>
      <p:pic>
        <p:nvPicPr>
          <p:cNvPr id="371" name="Google Shape;37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8463" y="4021702"/>
            <a:ext cx="6146900" cy="5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6500" y="1675195"/>
            <a:ext cx="5970849" cy="2194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9"/>
          <p:cNvSpPr txBox="1"/>
          <p:nvPr>
            <p:ph type="ctrTitle"/>
          </p:nvPr>
        </p:nvSpPr>
        <p:spPr>
          <a:xfrm>
            <a:off x="694200" y="330950"/>
            <a:ext cx="77556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/>
              <a:t>分工表</a:t>
            </a:r>
            <a:endParaRPr sz="5000"/>
          </a:p>
        </p:txBody>
      </p:sp>
      <p:sp>
        <p:nvSpPr>
          <p:cNvPr id="378" name="Google Shape;378;p59"/>
          <p:cNvSpPr txBox="1"/>
          <p:nvPr>
            <p:ph idx="4294967295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79" name="Google Shape;379;p59"/>
          <p:cNvSpPr txBox="1"/>
          <p:nvPr/>
        </p:nvSpPr>
        <p:spPr>
          <a:xfrm>
            <a:off x="538475" y="1449950"/>
            <a:ext cx="8325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Source Sans Pro"/>
                <a:ea typeface="Source Sans Pro"/>
                <a:cs typeface="Source Sans Pro"/>
                <a:sym typeface="Source Sans Pro"/>
              </a:rPr>
              <a:t>邱彥翔：後端 API，Firebase 相關、測試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Source Sans Pro"/>
                <a:ea typeface="Source Sans Pro"/>
                <a:cs typeface="Source Sans Pro"/>
                <a:sym typeface="Source Sans Pro"/>
              </a:rPr>
              <a:t>洪丞桀：靜態分析工具配置、部署配置、流水線、審 MR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Source Sans Pro"/>
                <a:ea typeface="Source Sans Pro"/>
                <a:cs typeface="Source Sans Pro"/>
                <a:sym typeface="Source Sans Pro"/>
              </a:rPr>
              <a:t>高銘陽：Spotify API、測試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Source Sans Pro"/>
                <a:ea typeface="Source Sans Pro"/>
                <a:cs typeface="Source Sans Pro"/>
                <a:sym typeface="Source Sans Pro"/>
              </a:rPr>
              <a:t>趙子翔：Spotify API、測試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Source Sans Pro"/>
                <a:ea typeface="Source Sans Pro"/>
                <a:cs typeface="Source Sans Pro"/>
                <a:sym typeface="Source Sans Pro"/>
              </a:rPr>
              <a:t>陳智詮：切版、前端、UI/UX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Source Sans Pro"/>
                <a:ea typeface="Source Sans Pro"/>
                <a:cs typeface="Source Sans Pro"/>
                <a:sym typeface="Source Sans Pro"/>
              </a:rPr>
              <a:t>張誠</a:t>
            </a:r>
            <a:r>
              <a:rPr lang="zh-TW" sz="2400">
                <a:latin typeface="Source Sans Pro"/>
                <a:ea typeface="Source Sans Pro"/>
                <a:cs typeface="Source Sans Pro"/>
                <a:sym typeface="Source Sans Pro"/>
              </a:rPr>
              <a:t>宗：切版、前端、UI/UX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Source Sans Pro"/>
                <a:ea typeface="Source Sans Pro"/>
                <a:cs typeface="Source Sans Pro"/>
                <a:sym typeface="Source Sans Pro"/>
              </a:rPr>
              <a:t>程至榮：WireFrame、切版、Spotify 登入、Premium 提供、環境建置、測試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 txBox="1"/>
          <p:nvPr>
            <p:ph type="ctrTitle"/>
          </p:nvPr>
        </p:nvSpPr>
        <p:spPr>
          <a:xfrm>
            <a:off x="311700" y="595800"/>
            <a:ext cx="85206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5000"/>
              <a:t>問題與目的</a:t>
            </a:r>
            <a:endParaRPr sz="5000"/>
          </a:p>
        </p:txBody>
      </p:sp>
      <p:sp>
        <p:nvSpPr>
          <p:cNvPr id="135" name="Google Shape;135;p27"/>
          <p:cNvSpPr txBox="1"/>
          <p:nvPr>
            <p:ph idx="1" type="subTitle"/>
          </p:nvPr>
        </p:nvSpPr>
        <p:spPr>
          <a:xfrm>
            <a:off x="1011700" y="1855025"/>
            <a:ext cx="73752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</a:rPr>
              <a:t>讓政大學生可以對想要發送的對象點播歌曲及傳送留言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36" name="Google Shape;1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88800"/>
            <a:ext cx="1657948" cy="497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8"/>
          <p:cNvSpPr txBox="1"/>
          <p:nvPr>
            <p:ph type="ctrTitle"/>
          </p:nvPr>
        </p:nvSpPr>
        <p:spPr>
          <a:xfrm>
            <a:off x="311700" y="585175"/>
            <a:ext cx="85206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/>
              <a:t>主題</a:t>
            </a:r>
            <a:endParaRPr sz="5000"/>
          </a:p>
        </p:txBody>
      </p:sp>
      <p:sp>
        <p:nvSpPr>
          <p:cNvPr id="142" name="Google Shape;142;p28"/>
          <p:cNvSpPr txBox="1"/>
          <p:nvPr>
            <p:ph idx="1" type="subTitle"/>
          </p:nvPr>
        </p:nvSpPr>
        <p:spPr>
          <a:xfrm>
            <a:off x="1075450" y="1846825"/>
            <a:ext cx="77571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zh-TW" sz="2300">
                <a:solidFill>
                  <a:schemeClr val="dk1"/>
                </a:solidFill>
              </a:rPr>
              <a:t>使用 Spotify 的 API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zh-TW" sz="2300">
                <a:solidFill>
                  <a:schemeClr val="dk1"/>
                </a:solidFill>
              </a:rPr>
              <a:t>點播歌曲，包含你的暱稱、點播時間、點播歌曲、留言和對象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zh-TW" sz="2300">
                <a:solidFill>
                  <a:schemeClr val="dk1"/>
                </a:solidFill>
              </a:rPr>
              <a:t>線上播放器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zh-TW" sz="2300">
                <a:solidFill>
                  <a:schemeClr val="dk1"/>
                </a:solidFill>
              </a:rPr>
              <a:t>推薦排行榜音樂的功能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37">
              <a:solidFill>
                <a:schemeClr val="dk1"/>
              </a:solidFill>
            </a:endParaRPr>
          </a:p>
        </p:txBody>
      </p:sp>
      <p:pic>
        <p:nvPicPr>
          <p:cNvPr id="143" name="Google Shape;1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88800"/>
            <a:ext cx="1657948" cy="497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/>
          <p:nvPr>
            <p:ph type="ctrTitle"/>
          </p:nvPr>
        </p:nvSpPr>
        <p:spPr>
          <a:xfrm>
            <a:off x="1487900" y="1991850"/>
            <a:ext cx="6530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>
                <a:solidFill>
                  <a:schemeClr val="accent4"/>
                </a:solidFill>
              </a:rPr>
              <a:t>2</a:t>
            </a:r>
            <a:r>
              <a:rPr lang="zh-TW" sz="6000">
                <a:solidFill>
                  <a:schemeClr val="accent4"/>
                </a:solidFill>
              </a:rPr>
              <a:t>.</a:t>
            </a:r>
            <a:endParaRPr sz="60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/>
              <a:t>系統架構</a:t>
            </a:r>
            <a:endParaRPr sz="5000"/>
          </a:p>
        </p:txBody>
      </p:sp>
      <p:sp>
        <p:nvSpPr>
          <p:cNvPr id="149" name="Google Shape;149;p29"/>
          <p:cNvSpPr txBox="1"/>
          <p:nvPr>
            <p:ph idx="4294967295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55" name="Google Shape;1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338" y="152400"/>
            <a:ext cx="785932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 txBox="1"/>
          <p:nvPr>
            <p:ph type="ctrTitle"/>
          </p:nvPr>
        </p:nvSpPr>
        <p:spPr>
          <a:xfrm>
            <a:off x="1487900" y="1991850"/>
            <a:ext cx="6530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>
                <a:solidFill>
                  <a:schemeClr val="accent4"/>
                </a:solidFill>
              </a:rPr>
              <a:t>3.</a:t>
            </a:r>
            <a:endParaRPr sz="60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/>
              <a:t>系統特性與對策</a:t>
            </a:r>
            <a:endParaRPr sz="5000"/>
          </a:p>
        </p:txBody>
      </p:sp>
      <p:sp>
        <p:nvSpPr>
          <p:cNvPr id="161" name="Google Shape;161;p31"/>
          <p:cNvSpPr txBox="1"/>
          <p:nvPr>
            <p:ph idx="4294967295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2"/>
          <p:cNvPicPr preferRelativeResize="0"/>
          <p:nvPr/>
        </p:nvPicPr>
        <p:blipFill rotWithShape="1">
          <a:blip r:embed="rId3">
            <a:alphaModFix/>
          </a:blip>
          <a:srcRect b="0" l="13277" r="0" t="0"/>
          <a:stretch/>
        </p:blipFill>
        <p:spPr>
          <a:xfrm>
            <a:off x="4158025" y="2341950"/>
            <a:ext cx="4689550" cy="140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2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8" name="Google Shape;168;p32"/>
          <p:cNvSpPr txBox="1"/>
          <p:nvPr>
            <p:ph type="title"/>
          </p:nvPr>
        </p:nvSpPr>
        <p:spPr>
          <a:xfrm>
            <a:off x="832675" y="71627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系統特性							對策</a:t>
            </a:r>
            <a:endParaRPr sz="4000"/>
          </a:p>
        </p:txBody>
      </p:sp>
      <p:sp>
        <p:nvSpPr>
          <p:cNvPr id="169" name="Google Shape;169;p32"/>
          <p:cNvSpPr txBox="1"/>
          <p:nvPr>
            <p:ph idx="2" type="body"/>
          </p:nvPr>
        </p:nvSpPr>
        <p:spPr>
          <a:xfrm>
            <a:off x="1029000" y="2530625"/>
            <a:ext cx="2148600" cy="7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/>
              <a:t>即時同步性</a:t>
            </a:r>
            <a:endParaRPr b="1" sz="3000"/>
          </a:p>
        </p:txBody>
      </p:sp>
      <p:sp>
        <p:nvSpPr>
          <p:cNvPr id="170" name="Google Shape;170;p32"/>
          <p:cNvSpPr txBox="1"/>
          <p:nvPr>
            <p:ph idx="2" type="body"/>
          </p:nvPr>
        </p:nvSpPr>
        <p:spPr>
          <a:xfrm>
            <a:off x="4052550" y="1589050"/>
            <a:ext cx="4900500" cy="7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/>
              <a:t>Firebase Realtime Database</a:t>
            </a:r>
            <a:endParaRPr b="1" sz="3000"/>
          </a:p>
        </p:txBody>
      </p:sp>
      <p:sp>
        <p:nvSpPr>
          <p:cNvPr id="171" name="Google Shape;171;p32"/>
          <p:cNvSpPr/>
          <p:nvPr/>
        </p:nvSpPr>
        <p:spPr>
          <a:xfrm>
            <a:off x="4158025" y="2341950"/>
            <a:ext cx="1767000" cy="235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32"/>
          <p:cNvPicPr preferRelativeResize="0"/>
          <p:nvPr/>
        </p:nvPicPr>
        <p:blipFill rotWithShape="1">
          <a:blip r:embed="rId4">
            <a:alphaModFix/>
          </a:blip>
          <a:srcRect b="0" l="0" r="51832" t="0"/>
          <a:stretch/>
        </p:blipFill>
        <p:spPr>
          <a:xfrm>
            <a:off x="5008075" y="3793100"/>
            <a:ext cx="2669925" cy="112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2"/>
          <p:cNvSpPr/>
          <p:nvPr/>
        </p:nvSpPr>
        <p:spPr>
          <a:xfrm>
            <a:off x="5008075" y="3966725"/>
            <a:ext cx="1767000" cy="235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